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61" r:id="rId14"/>
    <p:sldId id="462" r:id="rId15"/>
    <p:sldId id="463" r:id="rId16"/>
    <p:sldId id="464" r:id="rId17"/>
    <p:sldId id="465" r:id="rId18"/>
    <p:sldId id="467" r:id="rId19"/>
    <p:sldId id="468" r:id="rId20"/>
    <p:sldId id="469" r:id="rId21"/>
    <p:sldId id="470" r:id="rId22"/>
    <p:sldId id="475" r:id="rId23"/>
    <p:sldId id="476" r:id="rId24"/>
    <p:sldId id="477" r:id="rId25"/>
    <p:sldId id="478" r:id="rId26"/>
    <p:sldId id="480" r:id="rId27"/>
    <p:sldId id="481" r:id="rId28"/>
    <p:sldId id="482" r:id="rId29"/>
    <p:sldId id="483" r:id="rId30"/>
    <p:sldId id="485" r:id="rId31"/>
    <p:sldId id="505" r:id="rId32"/>
    <p:sldId id="506" r:id="rId33"/>
    <p:sldId id="509" r:id="rId34"/>
    <p:sldId id="489" r:id="rId35"/>
    <p:sldId id="490" r:id="rId36"/>
    <p:sldId id="515" r:id="rId37"/>
    <p:sldId id="513" r:id="rId38"/>
    <p:sldId id="495" r:id="rId39"/>
    <p:sldId id="497" r:id="rId40"/>
    <p:sldId id="516" r:id="rId41"/>
    <p:sldId id="517" r:id="rId42"/>
    <p:sldId id="518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  <p14:sldId id="470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80"/>
            <p14:sldId id="481"/>
            <p14:sldId id="482"/>
            <p14:sldId id="483"/>
            <p14:sldId id="485"/>
            <p14:sldId id="505"/>
            <p14:sldId id="506"/>
            <p14:sldId id="509"/>
          </p14:sldIdLst>
        </p14:section>
        <p14:section name="Triggers" id="{F00667B4-EB87-4C3A-9472-11484BC77BE2}">
          <p14:sldIdLst>
            <p14:sldId id="489"/>
            <p14:sldId id="490"/>
            <p14:sldId id="515"/>
            <p14:sldId id="513"/>
            <p14:sldId id="495"/>
          </p14:sldIdLst>
        </p14:section>
        <p14:section name="Summary" id="{74E48815-88DC-41B3-A7D7-FC3F3F742483}">
          <p14:sldIdLst>
            <p14:sldId id="497"/>
            <p14:sldId id="516"/>
            <p14:sldId id="517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78044" autoAdjust="0"/>
  </p:normalViewPr>
  <p:slideViewPr>
    <p:cSldViewPr>
      <p:cViewPr varScale="1">
        <p:scale>
          <a:sx n="88" d="100"/>
          <a:sy n="88" d="100"/>
        </p:scale>
        <p:origin x="25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3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30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31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32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47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99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4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04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98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98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judge.softuni.bg/Contests/Practice/Index/298#1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98#1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98#1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trainings/1634/databases-basics-mysql-may-2017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34140" y="312933"/>
            <a:ext cx="7162799" cy="2058235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Functions and Triggers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9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3" name="Subtitle 5"/>
          <p:cNvSpPr>
            <a:spLocks noGrp="1"/>
          </p:cNvSpPr>
          <p:nvPr>
            <p:ph type="subTitle" idx="1"/>
          </p:nvPr>
        </p:nvSpPr>
        <p:spPr>
          <a:xfrm>
            <a:off x="3669963" y="1279520"/>
            <a:ext cx="8125251" cy="1332129"/>
          </a:xfrm>
        </p:spPr>
        <p:txBody>
          <a:bodyPr>
            <a:normAutofit fontScale="92500"/>
          </a:bodyPr>
          <a:lstStyle/>
          <a:p>
            <a:r>
              <a:rPr lang="en-US" noProof="1" smtClean="0"/>
              <a:t>User-defined Functions, Procedures, Triggers and 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379412" y="2895600"/>
            <a:ext cx="1161582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udf_get_salary_level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 DECIMAL(19,4)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1370012" y="1828800"/>
            <a:ext cx="3290755" cy="629303"/>
          </a:xfrm>
          <a:prstGeom prst="wedgeRoundRectCallout">
            <a:avLst>
              <a:gd name="adj1" fmla="val 42510"/>
              <a:gd name="adj2" fmla="val 131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923212" y="1810481"/>
            <a:ext cx="3290755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799012" y="3704332"/>
            <a:ext cx="3290755" cy="629303"/>
          </a:xfrm>
          <a:prstGeom prst="wedgeRoundRectCallout">
            <a:avLst>
              <a:gd name="adj1" fmla="val -62919"/>
              <a:gd name="adj2" fmla="val -7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410934" y="4917432"/>
            <a:ext cx="3290755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https://judge.softuni.bg/Contests/Practice/Index/298#4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salary_level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THEN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salary_level :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'Low';</a:t>
            </a:r>
          </a:p>
          <a:p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&lt;= 50000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THEN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salary_level :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'Average';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salary_level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:= 'High';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 IF;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salary_level;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https://judge.softuni.bg/Contests/Practice/Index/298#4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6657" y="1066800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9212" y="2113897"/>
            <a:ext cx="3290755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5238097"/>
            <a:ext cx="3290755" cy="476903"/>
          </a:xfrm>
          <a:prstGeom prst="wedgeRoundRectCallout">
            <a:avLst>
              <a:gd name="adj1" fmla="val -74574"/>
              <a:gd name="adj2" fmla="val -891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/>
              <a:t>What is a Transaction?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 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r>
              <a:rPr lang="bg-BG" dirty="0"/>
              <a:t>.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bg-BG" dirty="0">
                <a:latin typeface="+mj-lt"/>
                <a:cs typeface="Consolas" panose="020B0609020204030204" pitchFamily="49" charset="0"/>
              </a:rPr>
              <a:t>.</a:t>
            </a:r>
          </a:p>
          <a:p>
            <a:r>
              <a:rPr lang="en-US" dirty="0"/>
              <a:t>All of the operations are executed as a whole</a:t>
            </a:r>
            <a:r>
              <a:rPr lang="bg-BG" dirty="0"/>
              <a:t>.</a:t>
            </a:r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24000"/>
            <a:ext cx="11201400" cy="46935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DELIMITER $$</a:t>
            </a:r>
          </a:p>
          <a:p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endParaRPr lang="en-US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accounts 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balance 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balance –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withdraw_amount</a:t>
            </a:r>
            <a:endParaRPr lang="en-US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id 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account</a:t>
            </a:r>
            <a:endParaRPr lang="en-US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ROW_COUNT() 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&lt;&gt; </a:t>
            </a:r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 THEN</a:t>
            </a:r>
            <a:r>
              <a:rPr lang="bg-BG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3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</a:t>
            </a:r>
            <a:r>
              <a:rPr lang="en-US" sz="23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Affected rows are different than one.</a:t>
            </a:r>
          </a:p>
          <a:p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SIGNAL SQLSTATE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'45000' SET MESSAGE_TEXT = 'Invalid account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bg-BG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r>
              <a:rPr lang="bg-BG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sz="2300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</a:t>
            </a:r>
          </a:p>
          <a:p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23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COMMIT;</a:t>
            </a:r>
            <a:endParaRPr lang="en-US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 IF;</a:t>
            </a:r>
            <a:endParaRPr lang="en-US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sz="23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END $$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56012" y="1102946"/>
            <a:ext cx="3290755" cy="476903"/>
          </a:xfrm>
          <a:prstGeom prst="wedgeRoundRectCallout">
            <a:avLst>
              <a:gd name="adj1" fmla="val -56212"/>
              <a:gd name="adj2" fmla="val 11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46612" y="4572000"/>
            <a:ext cx="3290755" cy="476903"/>
          </a:xfrm>
          <a:prstGeom prst="wedgeRoundRectCallout">
            <a:avLst>
              <a:gd name="adj1" fmla="val -57939"/>
              <a:gd name="adj2" fmla="val -1655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122612" y="5636785"/>
            <a:ext cx="3290755" cy="476903"/>
          </a:xfrm>
          <a:prstGeom prst="wedgeRoundRectCallout">
            <a:avLst>
              <a:gd name="adj1" fmla="val -62667"/>
              <a:gd name="adj2" fmla="val -1723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8412" y="1752600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2960130" y="4264264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smtClean="0"/>
              <a:t>Oracle</a:t>
            </a:r>
            <a:r>
              <a:rPr lang="en-US" dirty="0"/>
              <a:t>, MySQL, MS SQL Server,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Transactions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2" y="1591304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</a:rPr>
              <a:t>procedures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Benefits of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alt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 dirty="0" smtClean="0"/>
              <a:t>Example</a:t>
            </a:r>
            <a:r>
              <a:rPr lang="en-US" altLang="en-US" dirty="0"/>
              <a:t>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2" y="2819400"/>
            <a:ext cx="98298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usp_select_employees_by_seniority()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ROUND((DATEDIFF(NOW(), hire_date) / 365.4)) &lt; 15;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2012" y="2326909"/>
            <a:ext cx="3290755" cy="449080"/>
          </a:xfrm>
          <a:prstGeom prst="wedgeRoundRectCallout">
            <a:avLst>
              <a:gd name="adj1" fmla="val -49270"/>
              <a:gd name="adj2" fmla="val 1765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3810000"/>
            <a:ext cx="3290755" cy="449080"/>
          </a:xfrm>
          <a:prstGeom prst="wedgeRoundRectCallout">
            <a:avLst>
              <a:gd name="adj1" fmla="val -42073"/>
              <a:gd name="adj2" fmla="val 163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</a:t>
            </a:r>
            <a:r>
              <a:rPr lang="en-US" altLang="en-US" dirty="0" smtClean="0"/>
              <a:t>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Executing </a:t>
            </a:r>
            <a:r>
              <a:rPr lang="en-US" dirty="0"/>
              <a:t>a stored procedure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bg-BG" dirty="0" smtClean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1751012" y="2895600"/>
            <a:ext cx="831056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usp_select_employees_by_seniority();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836612" y="2209800"/>
            <a:ext cx="10210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2108537"/>
            <a:ext cx="101346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usp_procedure_name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(parameter_1_name parameter_type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arameter_2_name parameter_type,…)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512" y="1669147"/>
            <a:ext cx="105918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usp_select_employees_by_seniority(min_years_at_work INT)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hire_date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ROUND(DATEDIFF(NOW(),DATE(hire_date)) / 365.4,0) AS 'years'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ROUND(DATEDIFF(NOW(),DATE(hire_date)) / 365.4,0) 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min_years_at_work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BY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hire_date;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usp_select_employees_by_seniority(15);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89412" y="1174708"/>
            <a:ext cx="3290755" cy="449080"/>
          </a:xfrm>
          <a:prstGeom prst="wedgeRoundRectCallout">
            <a:avLst>
              <a:gd name="adj1" fmla="val -44746"/>
              <a:gd name="adj2" fmla="val 169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3505200"/>
            <a:ext cx="3290755" cy="449080"/>
          </a:xfrm>
          <a:prstGeom prst="wedgeRoundRectCallout">
            <a:avLst>
              <a:gd name="adj1" fmla="val -82626"/>
              <a:gd name="adj2" fmla="val 134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099557" y="5313138"/>
            <a:ext cx="3290755" cy="449080"/>
          </a:xfrm>
          <a:prstGeom prst="wedgeRoundRectCallout">
            <a:avLst>
              <a:gd name="adj1" fmla="val -52192"/>
              <a:gd name="adj2" fmla="val 80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903412" y="1752600"/>
            <a:ext cx="8458200" cy="4760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usp_add_numbers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(first_number INT,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second_number INT,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 result INT)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first_number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second_number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@answer=0;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usp_add_numbers(5, 6,@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answer);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answer;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008812" y="2270214"/>
            <a:ext cx="3290755" cy="44908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42212" y="4267200"/>
            <a:ext cx="3290755" cy="44908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551612" y="5943600"/>
            <a:ext cx="3290755" cy="449080"/>
          </a:xfrm>
          <a:prstGeom prst="wedgeRoundRectCallout">
            <a:avLst>
              <a:gd name="adj1" fmla="val -44990"/>
              <a:gd name="adj2" fmla="val -1429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3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33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33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#MYSQL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 smtClean="0"/>
              <a:t>usp_withdraw_money </a:t>
            </a:r>
            <a:r>
              <a:rPr lang="en-GB" b="1" noProof="1"/>
              <a:t/>
            </a:r>
            <a:br>
              <a:rPr lang="en-GB" b="1" noProof="1"/>
            </a:br>
            <a:r>
              <a:rPr lang="en-GB" noProof="1" smtClean="0"/>
              <a:t>(account_id</a:t>
            </a:r>
            <a:r>
              <a:rPr lang="en-GB" noProof="1"/>
              <a:t>, </a:t>
            </a:r>
            <a:r>
              <a:rPr lang="en-GB" noProof="1" smtClean="0"/>
              <a:t>money_amount</a:t>
            </a:r>
            <a:r>
              <a:rPr lang="en-GB" noProof="1"/>
              <a:t>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is existing and if not throw an exception.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4"/>
              </a:rPr>
              <a:t>https://judge.softuni.bg/Contests/Practice/Index/298#13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87" y="3936298"/>
            <a:ext cx="6631237" cy="14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496799"/>
            <a:ext cx="953976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latin typeface="Consolas" panose="020B0609020204030204" pitchFamily="49" charset="0"/>
              </a:rPr>
              <a:t>CREATE PROCEDURE </a:t>
            </a:r>
            <a:r>
              <a:rPr lang="en-US" sz="2600" b="1" noProof="1" smtClean="0">
                <a:latin typeface="Consolas" panose="020B0609020204030204" pitchFamily="49" charset="0"/>
              </a:rPr>
              <a:t>usp_withdraw_money </a:t>
            </a:r>
            <a:r>
              <a:rPr lang="en-US" sz="2600" b="1" noProof="1">
                <a:latin typeface="Consolas" panose="020B0609020204030204" pitchFamily="49" charset="0"/>
              </a:rPr>
              <a:t/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(account_id INT, money_amount DECIMAL</a:t>
            </a:r>
            <a:r>
              <a:rPr lang="en-US" sz="2600" b="1" noProof="1" smtClean="0">
                <a:latin typeface="Consolas" panose="020B0609020204030204" pitchFamily="49" charset="0"/>
              </a:rPr>
              <a:t>)</a:t>
            </a:r>
            <a:endParaRPr lang="en-US" sz="2600" b="1" noProof="1">
              <a:latin typeface="Consolas" panose="020B0609020204030204" pitchFamily="49" charset="0"/>
            </a:endParaRPr>
          </a:p>
          <a:p>
            <a:r>
              <a:rPr lang="en-US" sz="26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6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https://judge.softuni.bg/Contests/Practice/Index/298#13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34834" y="160020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142412" y="2159770"/>
            <a:ext cx="2286000" cy="525280"/>
          </a:xfrm>
          <a:prstGeom prst="wedgeRoundRectCallout">
            <a:avLst>
              <a:gd name="adj1" fmla="val -86413"/>
              <a:gd name="adj2" fmla="val 1047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977017" y="832509"/>
            <a:ext cx="1037796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BEGIN </a:t>
            </a:r>
            <a:endParaRPr lang="en-US" sz="2600" b="1" dirty="0" smtClean="0">
              <a:latin typeface="Consolas" panose="020B0609020204030204" pitchFamily="49" charset="0"/>
            </a:endParaRPr>
          </a:p>
          <a:p>
            <a:r>
              <a:rPr lang="en-US" sz="2600" b="1" dirty="0" smtClean="0">
                <a:latin typeface="Consolas" panose="020B0609020204030204" pitchFamily="49" charset="0"/>
              </a:rPr>
              <a:t>START TRANSACTION</a:t>
            </a:r>
            <a:endParaRPr lang="en-US" sz="2600" b="1" dirty="0">
              <a:latin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UPDATE </a:t>
            </a:r>
            <a:r>
              <a:rPr lang="en-US" sz="2600" b="1" dirty="0" smtClean="0">
                <a:latin typeface="Consolas" panose="020B0609020204030204" pitchFamily="49" charset="0"/>
              </a:rPr>
              <a:t>accounts </a:t>
            </a:r>
            <a:r>
              <a:rPr lang="en-US" sz="2600" b="1" dirty="0">
                <a:latin typeface="Consolas" panose="020B0609020204030204" pitchFamily="49" charset="0"/>
              </a:rPr>
              <a:t>SET b</a:t>
            </a:r>
            <a:r>
              <a:rPr lang="en-US" sz="2600" b="1" dirty="0" smtClean="0">
                <a:latin typeface="Consolas" panose="020B0609020204030204" pitchFamily="49" charset="0"/>
              </a:rPr>
              <a:t>alance </a:t>
            </a:r>
            <a:r>
              <a:rPr lang="en-US" sz="2600" b="1" dirty="0">
                <a:latin typeface="Consolas" panose="020B0609020204030204" pitchFamily="49" charset="0"/>
              </a:rPr>
              <a:t>= </a:t>
            </a:r>
            <a:br>
              <a:rPr lang="en-US" sz="2600" b="1" dirty="0">
                <a:latin typeface="Consolas" panose="020B0609020204030204" pitchFamily="49" charset="0"/>
              </a:rPr>
            </a:br>
            <a:r>
              <a:rPr lang="en-US" sz="2600" b="1" dirty="0">
                <a:latin typeface="Consolas" panose="020B0609020204030204" pitchFamily="49" charset="0"/>
              </a:rPr>
              <a:t>  </a:t>
            </a:r>
            <a:r>
              <a:rPr lang="en-US" sz="2600" b="1" dirty="0" smtClean="0">
                <a:latin typeface="Consolas" panose="020B0609020204030204" pitchFamily="49" charset="0"/>
              </a:rPr>
              <a:t>balance – </a:t>
            </a:r>
            <a:r>
              <a:rPr lang="en-US" sz="2600" b="1" noProof="1" smtClean="0">
                <a:latin typeface="Consolas" panose="020B0609020204030204" pitchFamily="49" charset="0"/>
              </a:rPr>
              <a:t>money_amount</a:t>
            </a:r>
            <a:endParaRPr lang="en-US" sz="2600" b="1" noProof="1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WHERE </a:t>
            </a:r>
            <a:r>
              <a:rPr lang="en-US" sz="2600" b="1" dirty="0" smtClean="0">
                <a:latin typeface="Consolas" panose="020B0609020204030204" pitchFamily="49" charset="0"/>
              </a:rPr>
              <a:t>id </a:t>
            </a:r>
            <a:r>
              <a:rPr lang="en-US" sz="2600" b="1" dirty="0">
                <a:latin typeface="Consolas" panose="020B0609020204030204" pitchFamily="49" charset="0"/>
              </a:rPr>
              <a:t>= </a:t>
            </a:r>
            <a:r>
              <a:rPr lang="en-US" sz="2600" b="1" dirty="0" err="1" smtClean="0">
                <a:latin typeface="Consolas" panose="020B0609020204030204" pitchFamily="49" charset="0"/>
              </a:rPr>
              <a:t>account_id</a:t>
            </a:r>
            <a:r>
              <a:rPr lang="en-US" sz="2600" b="1" dirty="0" smtClean="0">
                <a:latin typeface="Consolas" panose="020B0609020204030204" pitchFamily="49" charset="0"/>
              </a:rPr>
              <a:t>;</a:t>
            </a:r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IF(SELECT COUNT</a:t>
            </a:r>
            <a:r>
              <a:rPr lang="en-US" sz="2600" b="1" dirty="0" smtClean="0">
                <a:latin typeface="Consolas" panose="020B0609020204030204" pitchFamily="49" charset="0"/>
              </a:rPr>
              <a:t>(*) FROM accounts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	</a:t>
            </a:r>
            <a:r>
              <a:rPr lang="en-US" sz="2600" b="1" dirty="0" smtClean="0">
                <a:latin typeface="Consolas" panose="020B0609020204030204" pitchFamily="49" charset="0"/>
              </a:rPr>
              <a:t>	      WHERE </a:t>
            </a:r>
            <a:r>
              <a:rPr lang="en-US" sz="2600" b="1" dirty="0">
                <a:latin typeface="Consolas" panose="020B0609020204030204" pitchFamily="49" charset="0"/>
              </a:rPr>
              <a:t>id = </a:t>
            </a:r>
            <a:r>
              <a:rPr lang="en-US" sz="2600" b="1" dirty="0" err="1">
                <a:latin typeface="Consolas" panose="020B0609020204030204" pitchFamily="49" charset="0"/>
              </a:rPr>
              <a:t>account_id</a:t>
            </a:r>
            <a:r>
              <a:rPr lang="en-US" sz="2600" b="1" dirty="0">
                <a:latin typeface="Consolas" panose="020B0609020204030204" pitchFamily="49" charset="0"/>
              </a:rPr>
              <a:t>) &lt;&gt; 1		THEN ROLLBACK;	</a:t>
            </a:r>
            <a:endParaRPr lang="en-US" sz="2600" b="1" dirty="0" smtClean="0">
              <a:latin typeface="Consolas" panose="020B0609020204030204" pitchFamily="49" charset="0"/>
            </a:endParaRPr>
          </a:p>
          <a:p>
            <a:r>
              <a:rPr lang="en-US" sz="2600" b="1" dirty="0" smtClean="0">
                <a:latin typeface="Consolas" panose="020B0609020204030204" pitchFamily="49" charset="0"/>
              </a:rPr>
              <a:t>END </a:t>
            </a:r>
            <a:r>
              <a:rPr lang="en-US" sz="2600" b="1" dirty="0">
                <a:latin typeface="Consolas" panose="020B0609020204030204" pitchFamily="49" charset="0"/>
              </a:rPr>
              <a:t>IF;</a:t>
            </a:r>
          </a:p>
          <a:p>
            <a:r>
              <a:rPr lang="en-US" sz="2600" b="1" dirty="0" smtClean="0">
                <a:latin typeface="Consolas" panose="020B0609020204030204" pitchFamily="49" charset="0"/>
              </a:rPr>
              <a:t>COMMIT;</a:t>
            </a:r>
          </a:p>
          <a:p>
            <a:r>
              <a:rPr lang="en-US" sz="2600" b="1" noProof="1" smtClean="0">
                <a:latin typeface="Consolas" panose="020B0609020204030204" pitchFamily="49" charset="0"/>
              </a:rPr>
              <a:t>END $$</a:t>
            </a:r>
            <a:endParaRPr lang="en-US" sz="26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 smtClean="0">
                <a:hlinkClick r:id="rId3"/>
              </a:rPr>
              <a:t>https://judge.softuni.bg/Contests/Practice/Index/298#13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42356" y="1151121"/>
            <a:ext cx="3290755" cy="577925"/>
          </a:xfrm>
          <a:prstGeom prst="wedgeRoundRectCallout">
            <a:avLst>
              <a:gd name="adj1" fmla="val -70645"/>
              <a:gd name="adj2" fmla="val 1239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56236" y="2383189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2235" y="5413968"/>
            <a:ext cx="3290755" cy="577925"/>
          </a:xfrm>
          <a:prstGeom prst="wedgeRoundRectCallout">
            <a:avLst>
              <a:gd name="adj1" fmla="val -77790"/>
              <a:gd name="adj2" fmla="val -175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when a new row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</a:t>
            </a:r>
            <a:r>
              <a:rPr lang="en-US" dirty="0"/>
              <a:t> in given table</a:t>
            </a:r>
            <a:r>
              <a:rPr lang="bg-BG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0860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701429" y="2743200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3275012" y="5168857"/>
            <a:ext cx="5355416" cy="517456"/>
            <a:chOff x="568292" y="5426144"/>
            <a:chExt cx="5355416" cy="51745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</p:grpSp>
      <p:grpSp>
        <p:nvGrpSpPr>
          <p:cNvPr id="17" name="Group 36"/>
          <p:cNvGrpSpPr/>
          <p:nvPr/>
        </p:nvGrpSpPr>
        <p:grpSpPr>
          <a:xfrm>
            <a:off x="4051721" y="3551223"/>
            <a:ext cx="3801998" cy="1617634"/>
            <a:chOff x="4051721" y="3551223"/>
            <a:chExt cx="3801998" cy="1617634"/>
          </a:xfrm>
        </p:grpSpPr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20" y="3551223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52720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293812" y="1876485"/>
            <a:ext cx="972017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INTO employees_projects_history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(employee_id,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103812" y="1410303"/>
            <a:ext cx="3290755" cy="449080"/>
          </a:xfrm>
          <a:prstGeom prst="wedgeRoundRectCallout">
            <a:avLst>
              <a:gd name="adj1" fmla="val -49809"/>
              <a:gd name="adj2" fmla="val 1604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60777" y="3618946"/>
            <a:ext cx="3290755" cy="449080"/>
          </a:xfrm>
          <a:prstGeom prst="wedgeRoundRectCallout">
            <a:avLst>
              <a:gd name="adj1" fmla="val -58729"/>
              <a:gd name="adj2" fmla="val -111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786314" y="2669042"/>
            <a:ext cx="3290755" cy="44908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45715" y="5545593"/>
            <a:ext cx="3290755" cy="449080"/>
          </a:xfrm>
          <a:prstGeom prst="wedgeRoundRectCallout">
            <a:avLst>
              <a:gd name="adj1" fmla="val -45762"/>
              <a:gd name="adj2" fmla="val -1199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43352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 smtClean="0"/>
              <a:t>User-defined Functions</a:t>
            </a:r>
          </a:p>
          <a:p>
            <a:pPr>
              <a:lnSpc>
                <a:spcPct val="95000"/>
              </a:lnSpc>
            </a:pPr>
            <a:r>
              <a:rPr lang="en-US" sz="3600" dirty="0" smtClean="0"/>
              <a:t>Stored Procedures</a:t>
            </a:r>
          </a:p>
          <a:p>
            <a:pPr>
              <a:lnSpc>
                <a:spcPct val="95000"/>
              </a:lnSpc>
            </a:pPr>
            <a:r>
              <a:rPr lang="en-US" sz="3600" dirty="0" smtClean="0"/>
              <a:t>Triggers</a:t>
            </a:r>
          </a:p>
          <a:p>
            <a:pPr lvl="1">
              <a:lnSpc>
                <a:spcPct val="95000"/>
              </a:lnSpc>
            </a:pPr>
            <a:r>
              <a:rPr lang="en-US" sz="3400" dirty="0" smtClean="0"/>
              <a:t>Working with Triggers</a:t>
            </a:r>
            <a:endParaRPr lang="en-US" sz="3400" dirty="0"/>
          </a:p>
          <a:p>
            <a:pPr>
              <a:lnSpc>
                <a:spcPct val="95000"/>
              </a:lnSpc>
            </a:pPr>
            <a:r>
              <a:rPr lang="en-US" sz="3600" dirty="0" smtClean="0"/>
              <a:t>Transactions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2954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https://softuni.bg/trainings/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2720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1219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User-Defined </a:t>
            </a:r>
            <a:r>
              <a:rPr lang="en-US" sz="3800" dirty="0"/>
              <a:t>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</a:t>
            </a:r>
            <a:r>
              <a:rPr lang="en-US" dirty="0"/>
              <a:t>returns a </a:t>
            </a:r>
            <a:r>
              <a:rPr lang="en-US" dirty="0" smtClean="0"/>
              <a:t>value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Can accept </a:t>
            </a:r>
            <a:r>
              <a:rPr lang="en-US" dirty="0" smtClean="0"/>
              <a:t>parameters</a:t>
            </a:r>
          </a:p>
          <a:p>
            <a:endParaRPr lang="en-US" dirty="0"/>
          </a:p>
          <a:p>
            <a:r>
              <a:rPr lang="en-US" dirty="0"/>
              <a:t>Can be nested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042913"/>
            <a:ext cx="11925397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udf_project_weeks (start_date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end_date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IF(end_date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NULL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THEN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end_date := NOW();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IF;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project_weeks := DATEDIFF(DATE(end_date), DATE(start_date)) / 7;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GB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18012" y="475713"/>
            <a:ext cx="3290755" cy="476903"/>
          </a:xfrm>
          <a:prstGeom prst="wedgeRoundRectCallout">
            <a:avLst>
              <a:gd name="adj1" fmla="val -44044"/>
              <a:gd name="adj2" fmla="val 146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854555" y="1915241"/>
            <a:ext cx="3290755" cy="476903"/>
          </a:xfrm>
          <a:prstGeom prst="wedgeRoundRectCallout">
            <a:avLst>
              <a:gd name="adj1" fmla="val -49484"/>
              <a:gd name="adj2" fmla="val -78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30930" y="2251835"/>
            <a:ext cx="32907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08612" y="1812430"/>
            <a:ext cx="3290755" cy="476903"/>
          </a:xfrm>
          <a:prstGeom prst="wedgeRoundRectCallout">
            <a:avLst>
              <a:gd name="adj1" fmla="val -55994"/>
              <a:gd name="adj2" fmla="val 92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42504" y="3148839"/>
            <a:ext cx="3290755" cy="476903"/>
          </a:xfrm>
          <a:prstGeom prst="wedgeRoundRectCallout">
            <a:avLst>
              <a:gd name="adj1" fmla="val -78980"/>
              <a:gd name="adj2" fmla="val -90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4384692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1042913"/>
            <a:ext cx="118491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p.project_id,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DATE(p.start_date) AS 'start_date',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DATE(p.end_date) AS 'end_date',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udf_project_weeks(p.start_date, p.end_date)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 'project_weeks'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FROM projects AS p;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1919"/>
              </p:ext>
            </p:extLst>
          </p:nvPr>
        </p:nvGraphicFramePr>
        <p:xfrm>
          <a:off x="760412" y="4212287"/>
          <a:ext cx="10634420" cy="2394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noProof="1" smtClean="0">
                          <a:solidFill>
                            <a:schemeClr val="tx1"/>
                          </a:solidFill>
                        </a:rPr>
                        <a:t>project_id</a:t>
                      </a:r>
                      <a:endParaRPr lang="en-US" sz="3100" noProof="1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 smtClean="0">
                          <a:solidFill>
                            <a:schemeClr val="tx1"/>
                          </a:solidFill>
                        </a:rPr>
                        <a:t>start_date</a:t>
                      </a:r>
                      <a:endParaRPr lang="en-US" sz="3100" noProof="1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 smtClean="0">
                          <a:solidFill>
                            <a:schemeClr val="tx1"/>
                          </a:solidFill>
                        </a:rPr>
                        <a:t>end_date</a:t>
                      </a:r>
                      <a:endParaRPr lang="en-US" sz="3100" noProof="1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 smtClean="0">
                          <a:solidFill>
                            <a:schemeClr val="tx1"/>
                          </a:solidFill>
                        </a:rPr>
                        <a:t>project_weeks</a:t>
                      </a:r>
                      <a:endParaRPr lang="en-US" sz="3100" noProof="1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9571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2003-06-01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en-US" sz="3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>
                          <a:solidFill>
                            <a:schemeClr val="tx1"/>
                          </a:solidFill>
                        </a:rPr>
                        <a:t>732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2001-06-01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2003-06-01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2002-06-01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3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2003-06-01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65812" y="44850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 smtClean="0"/>
              <a:t>udf_get_salary_level</a:t>
            </a:r>
            <a:r>
              <a:rPr lang="en-GB" sz="3200" dirty="0" smtClean="0"/>
              <a:t>(salary DECIMAL(19,4)) </a:t>
            </a:r>
            <a:r>
              <a:rPr lang="en-GB" sz="3200" dirty="0"/>
              <a:t>that receives </a:t>
            </a:r>
            <a:r>
              <a:rPr lang="en-GB" sz="3200" b="1" dirty="0"/>
              <a:t>salary</a:t>
            </a:r>
            <a:r>
              <a:rPr lang="en-GB" sz="3200" dirty="0"/>
              <a:t> of an employee and returns the </a:t>
            </a:r>
            <a:r>
              <a:rPr lang="en-GB" sz="3200" b="1" dirty="0"/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&lt; 30000</a:t>
            </a:r>
            <a:r>
              <a:rPr lang="en-GB" sz="2800" dirty="0"/>
              <a:t> return </a:t>
            </a:r>
            <a:r>
              <a:rPr lang="en-GB" sz="2800" b="1" dirty="0"/>
              <a:t>"Low"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between 30000 and 50000 (inclusive)</a:t>
            </a:r>
            <a:r>
              <a:rPr lang="en-GB" sz="2800" dirty="0"/>
              <a:t> return</a:t>
            </a:r>
            <a:r>
              <a:rPr lang="en-GB" sz="2800" b="1" dirty="0"/>
              <a:t> "Average"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&gt; 50000</a:t>
            </a:r>
            <a:r>
              <a:rPr lang="en-GB" sz="2800" dirty="0"/>
              <a:t> return</a:t>
            </a:r>
            <a:r>
              <a:rPr lang="en-GB" sz="2800" b="1" dirty="0"/>
              <a:t> "High"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1" y="4191000"/>
            <a:ext cx="708999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3831</TotalTime>
  <Words>1645</Words>
  <Application>Microsoft Office PowerPoint</Application>
  <PresentationFormat>Custom</PresentationFormat>
  <Paragraphs>442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Functions and Triggers</vt:lpstr>
      <vt:lpstr>Table of Contents </vt:lpstr>
      <vt:lpstr>Questions</vt:lpstr>
      <vt:lpstr>User-Defined Functions</vt:lpstr>
      <vt:lpstr>Functions Basics</vt:lpstr>
      <vt:lpstr>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What is a Transaction?</vt:lpstr>
      <vt:lpstr>Transactions</vt:lpstr>
      <vt:lpstr>Transactions: Lifecycle (Rollback)</vt:lpstr>
      <vt:lpstr>Transactions: Lifecycle (Commit)</vt:lpstr>
      <vt:lpstr>Transactions Behavior</vt:lpstr>
      <vt:lpstr>Checkpoints in games</vt:lpstr>
      <vt:lpstr>What are Transactions?</vt:lpstr>
      <vt:lpstr>Transactions Syntax</vt:lpstr>
      <vt:lpstr>Transactions Properties</vt:lpstr>
      <vt:lpstr>Stored Procedures</vt:lpstr>
      <vt:lpstr>What are Stored Procedures?</vt:lpstr>
      <vt:lpstr>Creating Stored Procedures</vt:lpstr>
      <vt:lpstr>Executing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Returning Values Using OUTPUT Parameters</vt:lpstr>
      <vt:lpstr>Problem: Withdraw Money</vt:lpstr>
      <vt:lpstr>Solution: Withdraw Money (1)</vt:lpstr>
      <vt:lpstr>Solution: Withdraw Money (2)</vt:lpstr>
      <vt:lpstr>Triggers</vt:lpstr>
      <vt:lpstr>What Are Triggers?</vt:lpstr>
      <vt:lpstr>MySQL Types of Triggers</vt:lpstr>
      <vt:lpstr>Events</vt:lpstr>
      <vt:lpstr>After Triggers</vt:lpstr>
      <vt:lpstr>Summary</vt:lpstr>
      <vt:lpstr>Functions, Triggers and Transactions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Functions, 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Иван Иванов</cp:lastModifiedBy>
  <cp:revision>244</cp:revision>
  <dcterms:created xsi:type="dcterms:W3CDTF">2014-01-02T17:00:34Z</dcterms:created>
  <dcterms:modified xsi:type="dcterms:W3CDTF">2017-06-14T10:21:58Z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